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Roboto Condensed"/>
      <p:regular r:id="rId25"/>
      <p:bold r:id="rId26"/>
      <p:italic r:id="rId27"/>
      <p:boldItalic r:id="rId28"/>
    </p:embeddedFont>
    <p:embeddedFont>
      <p:font typeface="Gill Sans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.fntdata"/><Relationship Id="rId25" Type="http://schemas.openxmlformats.org/officeDocument/2006/relationships/font" Target="fonts/RobotoCondensed-regular.fntdata"/><Relationship Id="rId28" Type="http://schemas.openxmlformats.org/officeDocument/2006/relationships/font" Target="fonts/RobotoCondensed-boldItalic.fntdata"/><Relationship Id="rId27" Type="http://schemas.openxmlformats.org/officeDocument/2006/relationships/font" Target="fonts/Roboto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Gill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Slab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6cff892f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66cff892f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6cff892f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6cff892f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66cff892f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66cff892f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6cff892f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66cff892f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6cff892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66cff892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6cff892f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66cff892f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6cff892f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66cff892f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6cff892f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66cff892f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6cff892f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6cff892f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66cff892f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66cff892f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7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Degrees Part 2 &amp; Midterm Reporting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68" name="Google Shape;168;p21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225" y="1066675"/>
            <a:ext cx="5270075" cy="36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560450" y="1337850"/>
            <a:ext cx="3127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person with a Bachelor’s degree on average earns $339 more a week than a person with just a high school diploma.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That is $17,628 a year and over </a:t>
            </a:r>
            <a:r>
              <a:rPr b="1" lang="en" sz="2000"/>
              <a:t>half a million</a:t>
            </a:r>
            <a:r>
              <a:rPr lang="en" sz="2000"/>
              <a:t> over 30 years of work.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78" name="Google Shape;178;p22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425" y="1003400"/>
            <a:ext cx="6273449" cy="37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488125" y="1798875"/>
            <a:ext cx="2124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This is a look at the average yearly wage for a person with each education level. 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88" name="Google Shape;188;p23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225" y="1066675"/>
            <a:ext cx="6282499" cy="3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/>
        </p:nvSpPr>
        <p:spPr>
          <a:xfrm>
            <a:off x="397725" y="1104175"/>
            <a:ext cx="28926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more education you obtain the more likely you are to have a job.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unemployment rate for a person with a Bachelor's degree is 4.5% compared to just a high school degree at 8.3%.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(This varies depending on the year.)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98" name="Google Shape;198;p24"/>
          <p:cNvSpPr txBox="1"/>
          <p:nvPr/>
        </p:nvSpPr>
        <p:spPr>
          <a:xfrm>
            <a:off x="992775" y="1846700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Using one of the majors you chose earlier, what degree does my future career require?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99800"/>
            <a:ext cx="4854300" cy="48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689D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7700">
                <a:solidFill>
                  <a:srgbClr val="00FF00"/>
                </a:solidFill>
              </a:rPr>
              <a:t>Weds. Oct. 12th 7PM Spring Break 2025 London, Paris, and the Alps Informational Meeting</a:t>
            </a:r>
            <a:endParaRPr b="1" sz="7700">
              <a:solidFill>
                <a:srgbClr val="00FF0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1A31"/>
              </a:buClr>
              <a:buSzPct val="100000"/>
              <a:buChar char="❖"/>
            </a:pPr>
            <a:r>
              <a:rPr b="1" lang="en" sz="7700">
                <a:solidFill>
                  <a:srgbClr val="981A31"/>
                </a:solidFill>
              </a:rPr>
              <a:t>St. Edward’s Sack Lunch Money Due $11</a:t>
            </a:r>
            <a:endParaRPr b="1" sz="7700">
              <a:solidFill>
                <a:srgbClr val="00FF0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❖"/>
            </a:pPr>
            <a:r>
              <a:rPr b="1" lang="en" sz="7700">
                <a:solidFill>
                  <a:srgbClr val="FF0000"/>
                </a:solidFill>
              </a:rPr>
              <a:t>Oct. 14th ACC Midterms</a:t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Oct. 24-28  CRCA Spirit Week</a:t>
            </a:r>
            <a:endParaRPr b="1" sz="7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Midterm Advising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264050" y="693900"/>
            <a:ext cx="8748600" cy="40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If you have already </a:t>
            </a:r>
            <a:r>
              <a:rPr b="1" lang="en" sz="2000">
                <a:solidFill>
                  <a:schemeClr val="dk1"/>
                </a:solidFill>
              </a:rPr>
              <a:t>completed this, please ignore and go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to the next slide.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Every CRCA </a:t>
            </a:r>
            <a:r>
              <a:rPr b="1" lang="en" sz="2000">
                <a:solidFill>
                  <a:schemeClr val="dk1"/>
                </a:solidFill>
              </a:rPr>
              <a:t>student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r>
              <a:rPr b="1" lang="en" sz="2000">
                <a:solidFill>
                  <a:schemeClr val="dk1"/>
                </a:solidFill>
              </a:rPr>
              <a:t>received</a:t>
            </a:r>
            <a:r>
              <a:rPr b="1" lang="en" sz="2000">
                <a:solidFill>
                  <a:schemeClr val="dk1"/>
                </a:solidFill>
              </a:rPr>
              <a:t> an email from Devon Miller in their ACC </a:t>
            </a:r>
            <a:r>
              <a:rPr b="1" lang="en" sz="2000">
                <a:solidFill>
                  <a:schemeClr val="dk1"/>
                </a:solidFill>
              </a:rPr>
              <a:t>email</a:t>
            </a:r>
            <a:r>
              <a:rPr b="1" lang="en" sz="2000">
                <a:solidFill>
                  <a:schemeClr val="dk1"/>
                </a:solidFill>
              </a:rPr>
              <a:t>. This is your midterm reporting sheet. Please use this time to complete this form. You can use Blackboard for grades. </a:t>
            </a:r>
            <a:r>
              <a:rPr b="1" lang="en" sz="2000">
                <a:solidFill>
                  <a:schemeClr val="dk1"/>
                </a:solidFill>
              </a:rPr>
              <a:t>If you do not know your exact grades, do your best. </a:t>
            </a:r>
            <a:r>
              <a:rPr b="1" lang="en" sz="2000">
                <a:solidFill>
                  <a:schemeClr val="dk1"/>
                </a:solidFill>
              </a:rPr>
              <a:t>This is </a:t>
            </a:r>
            <a:r>
              <a:rPr b="1" i="1" lang="en" sz="2000" u="sng">
                <a:solidFill>
                  <a:schemeClr val="dk1"/>
                </a:solidFill>
              </a:rPr>
              <a:t>mandatory.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If you have any questions, please see Mr. Gordon or Mr. Longoria.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16" name="Google Shape;116;p15"/>
          <p:cNvSpPr txBox="1"/>
          <p:nvPr/>
        </p:nvSpPr>
        <p:spPr>
          <a:xfrm>
            <a:off x="696050" y="1066675"/>
            <a:ext cx="76383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College degrees are divided into four categories: 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Associate Degree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Bachelor’s Degree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AutoNum type="arabicParenR"/>
            </a:pPr>
            <a:r>
              <a:rPr b="1" lang="en" sz="2000">
                <a:solidFill>
                  <a:srgbClr val="FF00FF"/>
                </a:solidFill>
              </a:rPr>
              <a:t>Master’s Degree</a:t>
            </a:r>
            <a:endParaRPr b="1" sz="2000">
              <a:solidFill>
                <a:srgbClr val="FF00FF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AutoNum type="arabicParenR"/>
            </a:pPr>
            <a:r>
              <a:rPr b="1" lang="en" sz="2000">
                <a:solidFill>
                  <a:srgbClr val="FF00FF"/>
                </a:solidFill>
              </a:rPr>
              <a:t>Doctoral Degree</a:t>
            </a:r>
            <a:endParaRPr b="1" sz="2000">
              <a:solidFill>
                <a:srgbClr val="FF00FF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You will hear these terms used often at CRCA when discussing College and Career.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24" name="Google Shape;124;p16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875" y="1104175"/>
            <a:ext cx="4680575" cy="35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Degree Overview</a:t>
            </a:r>
            <a:endParaRPr sz="1000"/>
          </a:p>
        </p:txBody>
      </p:sp>
      <p:sp>
        <p:nvSpPr>
          <p:cNvPr id="133" name="Google Shape;133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894825" y="1021475"/>
            <a:ext cx="77832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Only 13.1% of the US population has a Master’s or Doctorate degree.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Students who want to specialize in a certain field obtain their Master’s or Doctorate degree.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Some careers require a Master’s degree or higher,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such as College Professor, Doctor, and Lawyer.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Some careers require a Master’s if you want to supervise others or work at a higher level, such as education and engineering.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Master’s Degree Overview</a:t>
            </a:r>
            <a:endParaRPr sz="1000"/>
          </a:p>
        </p:txBody>
      </p:sp>
      <p:sp>
        <p:nvSpPr>
          <p:cNvPr id="141" name="Google Shape;141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280525" y="1346900"/>
            <a:ext cx="70230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Must have already graduated with a Bachelor’s degree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Usually takes 2-3 years to complete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Must complete 30-36 credit hours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Can be completed at most universities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425" y="2000338"/>
            <a:ext cx="2922576" cy="18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Doctoral Degree Overview</a:t>
            </a:r>
            <a:endParaRPr sz="1000"/>
          </a:p>
        </p:txBody>
      </p:sp>
      <p:sp>
        <p:nvSpPr>
          <p:cNvPr id="150" name="Google Shape;150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894925" y="1346900"/>
            <a:ext cx="77832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This is the highest level of formal education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Must have a Bachelor’s and a Master’s degree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Can take 2-10 years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Requirements and hours vary greatly depending on field of study and university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 would I do that? </a:t>
            </a:r>
            <a:endParaRPr sz="1000"/>
          </a:p>
        </p:txBody>
      </p:sp>
      <p:sp>
        <p:nvSpPr>
          <p:cNvPr id="158" name="Google Shape;158;p20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42375" y="1166100"/>
            <a:ext cx="34623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Even though it takes a few years.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There are some reasons to obtain a higher level of education: </a:t>
            </a: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To move up in your career</a:t>
            </a: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To make more money</a:t>
            </a: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 To maintain your job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160" name="Google Shape;160;p20"/>
          <p:cNvSpPr txBox="1"/>
          <p:nvPr/>
        </p:nvSpPr>
        <p:spPr>
          <a:xfrm>
            <a:off x="5387575" y="4384175"/>
            <a:ext cx="24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975" y="999275"/>
            <a:ext cx="3181725" cy="348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